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9" r:id="rId90"/>
    <p:sldId id="448" r:id="rId91"/>
    <p:sldId id="368" r:id="rId92"/>
    <p:sldId id="325" r:id="rId93"/>
    <p:sldId id="370" r:id="rId94"/>
    <p:sldId id="284" r:id="rId95"/>
    <p:sldId id="345" r:id="rId96"/>
    <p:sldId id="346" r:id="rId97"/>
    <p:sldId id="347" r:id="rId98"/>
    <p:sldId id="348" r:id="rId99"/>
    <p:sldId id="367" r:id="rId100"/>
    <p:sldId id="351" r:id="rId101"/>
    <p:sldId id="358" r:id="rId102"/>
    <p:sldId id="455" r:id="rId103"/>
    <p:sldId id="281" r:id="rId104"/>
    <p:sldId id="360" r:id="rId105"/>
    <p:sldId id="361" r:id="rId106"/>
    <p:sldId id="362" r:id="rId107"/>
    <p:sldId id="449" r:id="rId108"/>
    <p:sldId id="365" r:id="rId109"/>
    <p:sldId id="291" r:id="rId110"/>
    <p:sldId id="384" r:id="rId111"/>
    <p:sldId id="383" r:id="rId112"/>
    <p:sldId id="381" r:id="rId113"/>
    <p:sldId id="382" r:id="rId114"/>
    <p:sldId id="359" r:id="rId115"/>
    <p:sldId id="488" r:id="rId116"/>
    <p:sldId id="292" r:id="rId117"/>
    <p:sldId id="387" r:id="rId118"/>
    <p:sldId id="386" r:id="rId119"/>
    <p:sldId id="388" r:id="rId120"/>
    <p:sldId id="487" r:id="rId121"/>
    <p:sldId id="481" r:id="rId122"/>
    <p:sldId id="389" r:id="rId123"/>
    <p:sldId id="390" r:id="rId124"/>
    <p:sldId id="282" r:id="rId125"/>
    <p:sldId id="391" r:id="rId126"/>
    <p:sldId id="411" r:id="rId127"/>
    <p:sldId id="394" r:id="rId128"/>
    <p:sldId id="462" r:id="rId129"/>
    <p:sldId id="399" r:id="rId130"/>
    <p:sldId id="392" r:id="rId131"/>
    <p:sldId id="393" r:id="rId132"/>
    <p:sldId id="396" r:id="rId133"/>
    <p:sldId id="395" r:id="rId134"/>
    <p:sldId id="464" r:id="rId135"/>
    <p:sldId id="465" r:id="rId136"/>
    <p:sldId id="466" r:id="rId137"/>
    <p:sldId id="484" r:id="rId138"/>
    <p:sldId id="290" r:id="rId139"/>
    <p:sldId id="400" r:id="rId140"/>
    <p:sldId id="467" r:id="rId141"/>
    <p:sldId id="401" r:id="rId142"/>
    <p:sldId id="468" r:id="rId143"/>
    <p:sldId id="469" r:id="rId144"/>
    <p:sldId id="470" r:id="rId145"/>
    <p:sldId id="473" r:id="rId146"/>
    <p:sldId id="474" r:id="rId147"/>
    <p:sldId id="477" r:id="rId148"/>
    <p:sldId id="478" r:id="rId149"/>
    <p:sldId id="479" r:id="rId150"/>
    <p:sldId id="489" r:id="rId151"/>
    <p:sldId id="397" r:id="rId152"/>
    <p:sldId id="486" r:id="rId153"/>
    <p:sldId id="485" r:id="rId154"/>
    <p:sldId id="412" r:id="rId155"/>
    <p:sldId id="490" r:id="rId156"/>
    <p:sldId id="283" r:id="rId157"/>
    <p:sldId id="480" r:id="rId158"/>
    <p:sldId id="415" r:id="rId159"/>
    <p:sldId id="416" r:id="rId160"/>
    <p:sldId id="491" r:id="rId161"/>
    <p:sldId id="418" r:id="rId162"/>
    <p:sldId id="419" r:id="rId163"/>
    <p:sldId id="420" r:id="rId164"/>
    <p:sldId id="424" r:id="rId165"/>
    <p:sldId id="425" r:id="rId166"/>
    <p:sldId id="426" r:id="rId167"/>
    <p:sldId id="423" r:id="rId168"/>
    <p:sldId id="482" r:id="rId169"/>
    <p:sldId id="422" r:id="rId17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Lst>
        </p14:section>
        <p14:section name="Le risorse" id="{A5EFD304-A7FA-4260-8326-39B77A04F674}">
          <p14:sldIdLst>
            <p14:sldId id="284"/>
            <p14:sldId id="345"/>
            <p14:sldId id="346"/>
            <p14:sldId id="347"/>
            <p14:sldId id="348"/>
            <p14:sldId id="367"/>
            <p14:sldId id="351"/>
            <p14:sldId id="358"/>
            <p14:sldId id="455"/>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359"/>
            <p14:sldId id="488"/>
          </p14:sldIdLst>
        </p14:section>
        <p14:section name="Attached Property" id="{EBD3FC1B-36CF-436C-8F76-3B902380D441}">
          <p14:sldIdLst>
            <p14:sldId id="292"/>
            <p14:sldId id="387"/>
            <p14:sldId id="386"/>
            <p14:sldId id="388"/>
            <p14:sldId id="487"/>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coffee break" id="{56321A86-0F42-4002-B919-0A2977FDD5EC}">
          <p14:sldIdLst>
            <p14:sldId id="484"/>
          </p14:sldIdLst>
        </p14:section>
        <p14:section name="MVVM" id="{E61442EB-263F-41B9-B1C9-52631F724CAF}">
          <p14:sldIdLst>
            <p14:sldId id="290"/>
            <p14:sldId id="400"/>
            <p14:sldId id="467"/>
            <p14:sldId id="401"/>
            <p14:sldId id="468"/>
            <p14:sldId id="469"/>
            <p14:sldId id="470"/>
            <p14:sldId id="473"/>
            <p14:sldId id="474"/>
            <p14:sldId id="477"/>
            <p14:sldId id="478"/>
            <p14:sldId id="479"/>
            <p14:sldId id="489"/>
          </p14:sldIdLst>
        </p14:section>
        <p14:section name="Converters" id="{738159B8-32FE-4B04-901A-A49C5F238573}">
          <p14:sldIdLst>
            <p14:sldId id="397"/>
            <p14:sldId id="486"/>
            <p14:sldId id="485"/>
            <p14:sldId id="412"/>
            <p14:sldId id="490"/>
          </p14:sldIdLst>
        </p14:section>
        <p14:section name="Command" id="{C1C9A7E1-3CD2-4C0E-9CC1-15804EA647DE}">
          <p14:sldIdLst>
            <p14:sldId id="283"/>
            <p14:sldId id="480"/>
            <p14:sldId id="415"/>
            <p14:sldId id="416"/>
            <p14:sldId id="491"/>
          </p14:sldIdLst>
        </p14:section>
        <p14:section name="Le liste" id="{472CF187-D1E5-4933-8E94-560234EACA1C}">
          <p14:sldIdLst>
            <p14:sldId id="418"/>
            <p14:sldId id="419"/>
            <p14:sldId id="420"/>
            <p14:sldId id="424"/>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0842" autoAdjust="0"/>
  </p:normalViewPr>
  <p:slideViewPr>
    <p:cSldViewPr snapToGrid="0">
      <p:cViewPr varScale="1">
        <p:scale>
          <a:sx n="53" d="100"/>
          <a:sy n="53" d="100"/>
        </p:scale>
        <p:origin x="102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5/10/relationships/revisionInfo" Target="revisionInfo.xml"/><Relationship Id="rId17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ata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ata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07/12/2019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contenitori per altri controlli</a:t>
            </a:r>
          </a:p>
          <a:p>
            <a:r>
              <a:rPr lang="it-IT" dirty="0"/>
              <a:t>2 divedere lo spazio di una finestra in più aree</a:t>
            </a:r>
          </a:p>
          <a:p>
            <a:r>
              <a:rPr lang="it-IT" dirty="0"/>
              <a:t>3 relazione con i controlli</a:t>
            </a:r>
          </a:p>
          <a:p>
            <a:r>
              <a:rPr lang="it-IT" dirty="0"/>
              <a:t>4 essenziale ma inizialmente complesso  </a:t>
            </a:r>
            <a:r>
              <a:rPr lang="it-IT" dirty="0" err="1"/>
              <a:t>dap</a:t>
            </a:r>
            <a:r>
              <a:rPr lang="it-IT" dirty="0"/>
              <a:t> </a:t>
            </a:r>
            <a:r>
              <a:rPr lang="it-IT" dirty="0" err="1"/>
              <a:t>raticare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33109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99</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107</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114</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120</a:t>
            </a:fld>
            <a:endParaRPr lang="it-IT"/>
          </a:p>
        </p:txBody>
      </p:sp>
    </p:spTree>
    <p:extLst>
      <p:ext uri="{BB962C8B-B14F-4D97-AF65-F5344CB8AC3E}">
        <p14:creationId xmlns:p14="http://schemas.microsoft.com/office/powerpoint/2010/main" val="12275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07/12/2019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07/12/2019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diagramLayout" Target="../diagrams/layout18.xml"/><Relationship Id="rId7" Type="http://schemas.openxmlformats.org/officeDocument/2006/relationships/image" Target="../media/image153.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5.svg"/><Relationship Id="rId4" Type="http://schemas.openxmlformats.org/officeDocument/2006/relationships/diagramQuickStyle" Target="../diagrams/quickStyle18.xml"/><Relationship Id="rId9"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diagramLayout" Target="../diagrams/layout26.xml"/><Relationship Id="rId7" Type="http://schemas.openxmlformats.org/officeDocument/2006/relationships/image" Target="../media/image173.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xml"/><Relationship Id="rId5" Type="http://schemas.openxmlformats.org/officeDocument/2006/relationships/image" Target="../media/image179.svg"/><Relationship Id="rId4" Type="http://schemas.openxmlformats.org/officeDocument/2006/relationships/image" Target="../media/image17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75.sv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Create un vostro tema utilizzando gli stili ed applicatelo alla schermata di login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4" name="Immagine 3">
            <a:extLst>
              <a:ext uri="{FF2B5EF4-FFF2-40B4-BE49-F238E27FC236}">
                <a16:creationId xmlns:a16="http://schemas.microsoft.com/office/drawing/2014/main" id="{45D7358B-B98B-4817-8218-E1B18222BAB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6" name="Rettangolo 5">
            <a:extLst>
              <a:ext uri="{FF2B5EF4-FFF2-40B4-BE49-F238E27FC236}">
                <a16:creationId xmlns:a16="http://schemas.microsoft.com/office/drawing/2014/main" id="{F2233D38-E681-4A39-A36D-D3CE52B06602}"/>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USEFUL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1599735"/>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1291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a:solidFill>
                  <a:srgbClr val="FFFFFF"/>
                </a:solidFill>
              </a:rPr>
              <a:t>I famosi pattern appartenenti alla GoF. </a:t>
            </a:r>
            <a:br>
              <a:rPr lang="it-IT" sz="2000">
                <a:solidFill>
                  <a:srgbClr val="FFFFFF"/>
                </a:solidFill>
              </a:rPr>
            </a:br>
            <a:r>
              <a:rPr lang="it-IT" sz="2000">
                <a:solidFill>
                  <a:srgbClr val="FFFFFF"/>
                </a:solidFill>
              </a:rPr>
              <a:t>Sono 23 e ono classificati in tre categorie principali:</a:t>
            </a:r>
          </a:p>
          <a:p>
            <a:pPr lvl="1"/>
            <a:r>
              <a:rPr lang="it-IT" sz="2000">
                <a:solidFill>
                  <a:srgbClr val="FFFFFF"/>
                </a:solidFill>
              </a:rPr>
              <a:t>Creazionali</a:t>
            </a:r>
          </a:p>
          <a:p>
            <a:pPr lvl="1"/>
            <a:r>
              <a:rPr lang="it-IT" sz="2000">
                <a:solidFill>
                  <a:srgbClr val="FFFFFF"/>
                </a:solidFill>
              </a:rPr>
              <a:t>Strutturali</a:t>
            </a:r>
          </a:p>
          <a:p>
            <a:pPr lvl="1"/>
            <a:r>
              <a:rPr lang="it-IT" sz="2000">
                <a:solidFill>
                  <a:srgbClr val="FFFFFF"/>
                </a:solidFill>
              </a:rPr>
              <a:t>Comportamentali</a:t>
            </a:r>
          </a:p>
          <a:p>
            <a:r>
              <a:rPr lang="it-IT" sz="2000">
                <a:solidFill>
                  <a:srgbClr val="FFFFFF"/>
                </a:solidFill>
              </a:rPr>
              <a:t>Architetturali</a:t>
            </a:r>
          </a:p>
          <a:p>
            <a:r>
              <a:rPr lang="it-IT" sz="2000">
                <a:solidFill>
                  <a:srgbClr val="FFFFFF"/>
                </a:solidFill>
              </a:rPr>
              <a:t>Di metodologia</a:t>
            </a:r>
          </a:p>
          <a:p>
            <a:r>
              <a:rPr lang="it-IT" sz="200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a:solidFill>
                  <a:srgbClr val="FFFFFF"/>
                </a:solidFill>
              </a:rPr>
              <a:t>Con l’avvento della programmazione </a:t>
            </a:r>
            <a:r>
              <a:rPr lang="it-IT" sz="2000" b="1">
                <a:solidFill>
                  <a:srgbClr val="FFFFFF"/>
                </a:solidFill>
              </a:rPr>
              <a:t>Object</a:t>
            </a:r>
            <a:r>
              <a:rPr lang="it-IT" sz="2000">
                <a:solidFill>
                  <a:srgbClr val="FFFFFF"/>
                </a:solidFill>
              </a:rPr>
              <a:t> </a:t>
            </a:r>
            <a:r>
              <a:rPr lang="it-IT" sz="2000" b="1">
                <a:solidFill>
                  <a:srgbClr val="FFFFFF"/>
                </a:solidFill>
              </a:rPr>
              <a:t>Oriented</a:t>
            </a:r>
            <a:r>
              <a:rPr lang="it-IT" sz="2000">
                <a:solidFill>
                  <a:srgbClr val="FFFFFF"/>
                </a:solidFill>
              </a:rPr>
              <a:t> e di metodologie sempre più sofisticate per la costruzione di Interfacce Utente (</a:t>
            </a:r>
            <a:r>
              <a:rPr lang="it-IT" sz="2000" b="1">
                <a:solidFill>
                  <a:srgbClr val="FFFFFF"/>
                </a:solidFill>
              </a:rPr>
              <a:t>UI</a:t>
            </a:r>
            <a:r>
              <a:rPr lang="it-IT" sz="2000">
                <a:solidFill>
                  <a:srgbClr val="FFFFFF"/>
                </a:solidFill>
              </a:rPr>
              <a:t>), si è avvertita la necessità di sviluppare pattern che permettessero di “</a:t>
            </a:r>
            <a:r>
              <a:rPr lang="it-IT" sz="2000" b="1" i="1">
                <a:solidFill>
                  <a:srgbClr val="FFFFFF"/>
                </a:solidFill>
              </a:rPr>
              <a:t>tenere separati i livelli</a:t>
            </a:r>
            <a:r>
              <a:rPr lang="it-IT" sz="200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DATA BINDING</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Realizzare un </a:t>
            </a:r>
            <a:r>
              <a:rPr lang="it-IT" sz="2000" dirty="0" err="1"/>
              <a:t>ViewModel</a:t>
            </a:r>
            <a:r>
              <a:rPr lang="it-IT" sz="2000" dirty="0"/>
              <a:t> per la nostra applicazione e popolare le impostazioni dello </a:t>
            </a:r>
            <a:r>
              <a:rPr lang="it-IT" sz="2000" dirty="0" err="1"/>
              <a:t>UserControl</a:t>
            </a:r>
            <a:r>
              <a:rPr lang="it-IT" sz="2000" dirty="0"/>
              <a:t> </a:t>
            </a:r>
            <a:r>
              <a:rPr lang="it-IT" sz="2000" dirty="0" err="1"/>
              <a:t>EnabledSetting</a:t>
            </a:r>
            <a:endParaRPr lang="it-IT" sz="2000" dirty="0"/>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104" t="17924" r="29882" b="54126"/>
          <a:stretch/>
        </p:blipFill>
        <p:spPr>
          <a:xfrm>
            <a:off x="5450691" y="3755924"/>
            <a:ext cx="6218252" cy="2383657"/>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5257186" y="5254155"/>
            <a:ext cx="6590262" cy="103317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667552"/>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CONVERTER</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2554545"/>
          </a:xfrm>
          <a:prstGeom prst="rect">
            <a:avLst/>
          </a:prstGeom>
          <a:noFill/>
        </p:spPr>
        <p:txBody>
          <a:bodyPr wrap="square" rtlCol="0">
            <a:spAutoFit/>
          </a:bodyPr>
          <a:lstStyle/>
          <a:p>
            <a:r>
              <a:rPr lang="it-IT" sz="2000" b="1" dirty="0" err="1"/>
              <a:t>BooleanToOnOffConverter</a:t>
            </a:r>
            <a:endParaRPr lang="it-IT" sz="2000" b="1" dirty="0"/>
          </a:p>
          <a:p>
            <a:r>
              <a:rPr lang="it-IT" sz="2000" dirty="0"/>
              <a:t>Realizzare una classe </a:t>
            </a:r>
            <a:r>
              <a:rPr lang="it-IT" sz="2000" dirty="0" err="1"/>
              <a:t>converter</a:t>
            </a:r>
            <a:r>
              <a:rPr lang="it-IT" sz="2000" dirty="0"/>
              <a:t> che mostri lo stato on/off del nostro </a:t>
            </a:r>
            <a:r>
              <a:rPr lang="it-IT" sz="2000" dirty="0" err="1"/>
              <a:t>togglebutton</a:t>
            </a:r>
            <a:endParaRPr lang="it-IT" sz="2000" dirty="0"/>
          </a:p>
          <a:p>
            <a:endParaRPr lang="it-IT" sz="2000" dirty="0"/>
          </a:p>
          <a:p>
            <a:r>
              <a:rPr lang="it-IT" sz="2000" b="1" dirty="0" err="1"/>
              <a:t>StringEmptyToVisibilityConverter</a:t>
            </a:r>
            <a:endParaRPr lang="it-IT" sz="2000" b="1" dirty="0"/>
          </a:p>
          <a:p>
            <a:r>
              <a:rPr lang="it-IT" sz="2000" dirty="0"/>
              <a:t>Realizzare un </a:t>
            </a:r>
            <a:r>
              <a:rPr lang="it-IT" sz="2000" dirty="0" err="1"/>
              <a:t>converter</a:t>
            </a:r>
            <a:r>
              <a:rPr lang="it-IT" sz="2000" dirty="0"/>
              <a:t> che renda la </a:t>
            </a:r>
            <a:r>
              <a:rPr lang="it-IT" sz="2000" dirty="0" err="1"/>
              <a:t>textblock</a:t>
            </a:r>
            <a:r>
              <a:rPr lang="it-IT" sz="2000" dirty="0"/>
              <a:t> della </a:t>
            </a:r>
            <a:r>
              <a:rPr lang="it-IT" sz="2000" dirty="0" err="1"/>
              <a:t>description</a:t>
            </a:r>
            <a:r>
              <a:rPr lang="it-IT" sz="2000" dirty="0"/>
              <a:t> </a:t>
            </a:r>
            <a:r>
              <a:rPr lang="it-IT" sz="2000" dirty="0" err="1"/>
              <a:t>Collapsed</a:t>
            </a:r>
            <a:r>
              <a:rPr lang="it-IT" sz="2000" dirty="0"/>
              <a:t> quando il suo valore text è vuoto e facci lo stesso con la </a:t>
            </a:r>
            <a:r>
              <a:rPr lang="it-IT" sz="2000" dirty="0" err="1"/>
              <a:t>textbox</a:t>
            </a:r>
            <a:r>
              <a:rPr lang="it-IT" sz="2000" dirty="0"/>
              <a:t> dello stato (on/off)</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4824663" y="5462338"/>
            <a:ext cx="6863924" cy="870504"/>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285620" y="5558588"/>
            <a:ext cx="402965" cy="5809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E45E880-013A-4F03-A2CC-80B9B2B6825E}"/>
              </a:ext>
            </a:extLst>
          </p:cNvPr>
          <p:cNvSpPr/>
          <p:nvPr/>
        </p:nvSpPr>
        <p:spPr>
          <a:xfrm>
            <a:off x="4908884" y="5870800"/>
            <a:ext cx="3874170" cy="36155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0318349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COMMAND</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Realizzare un comando nel nostro </a:t>
            </a:r>
            <a:r>
              <a:rPr lang="it-IT" sz="2000" dirty="0" err="1"/>
              <a:t>ViewModel</a:t>
            </a:r>
            <a:r>
              <a:rPr lang="it-IT" sz="2000" dirty="0"/>
              <a:t> che al click sul </a:t>
            </a:r>
            <a:r>
              <a:rPr lang="it-IT" sz="2000" dirty="0" err="1"/>
              <a:t>togglebutton</a:t>
            </a:r>
            <a:r>
              <a:rPr lang="it-IT" sz="2000" dirty="0"/>
              <a:t> cambierà il tema applicato tra chiaro e scuro.</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4824661" y="5496916"/>
            <a:ext cx="6863924" cy="870504"/>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0732167" y="5595283"/>
            <a:ext cx="559375" cy="5809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18499759"/>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450691" y="2768197"/>
            <a:ext cx="6469560" cy="3649858"/>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Partendo dal precedente progetto, lasciando inalterato il layout precedente, sovrapponiamo una sezione con i controlli come quella in figura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6"/>
          <a:srcRect l="21340" t="17055" r="17395" b="21419"/>
          <a:stretch/>
        </p:blipFill>
        <p:spPr>
          <a:xfrm>
            <a:off x="5493878" y="2853368"/>
            <a:ext cx="6426373" cy="3630237"/>
          </a:xfrm>
          <a:prstGeom prst="rect">
            <a:avLst/>
          </a:prstGeom>
        </p:spPr>
      </p:pic>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4956</Words>
  <Application>Microsoft Office PowerPoint</Application>
  <PresentationFormat>Widescreen</PresentationFormat>
  <Paragraphs>661</Paragraphs>
  <Slides>169</Slides>
  <Notes>24</Notes>
  <HiddenSlides>2</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169</vt:i4>
      </vt:variant>
    </vt:vector>
  </HeadingPairs>
  <TitlesOfParts>
    <vt:vector size="177"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 LIFE RUN ON CODE */</vt:lpstr>
      <vt:lpstr>CHALLENGE CREATE UN VOSTRO TEMA</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 LIFE RUN ON CODE */</vt:lpstr>
      <vt:lpstr>CHALLENGE MY USEFUL USERCONTROL</vt:lpstr>
      <vt:lpstr>Attached property</vt:lpstr>
      <vt:lpstr>Attached Property</vt:lpstr>
      <vt:lpstr>Attached Property</vt:lpstr>
      <vt:lpstr>Attached Property</vt:lpstr>
      <vt:lpstr>/* LIFE RUN ON CODE */</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Coffee break</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CHALLENGE DATA BINDING</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CHALLENGE CONVERTER</vt:lpstr>
      <vt:lpstr>Command</vt:lpstr>
      <vt:lpstr>ICommand perché non si vive di solo dati</vt:lpstr>
      <vt:lpstr>Command</vt:lpstr>
      <vt:lpstr>ICommand</vt:lpstr>
      <vt:lpstr>CHALLENGE COMMAND</vt:lpstr>
      <vt:lpstr>Le Liste</vt:lpstr>
      <vt:lpstr>Le Liste</vt:lpstr>
      <vt:lpstr>ItemsControl</vt:lpstr>
      <vt:lpstr>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dc:title>
  <dc:creator>Daniele Romanazzi</dc:creator>
  <cp:lastModifiedBy>Daniele Romanazzi</cp:lastModifiedBy>
  <cp:revision>37</cp:revision>
  <dcterms:created xsi:type="dcterms:W3CDTF">2019-12-01T18:44:19Z</dcterms:created>
  <dcterms:modified xsi:type="dcterms:W3CDTF">2019-12-07T20:42:44Z</dcterms:modified>
</cp:coreProperties>
</file>